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notesMaster" Target="notesMasters/notesMaster1.xml" /><Relationship Id="rId37" Type="http://schemas.openxmlformats.org/officeDocument/2006/relationships/viewProps" Target="viewProps.xml" /><Relationship Id="rId36" Type="http://schemas.openxmlformats.org/officeDocument/2006/relationships/presProps" Target="presProps.xml" /><Relationship Id="rId1" Type="http://schemas.openxmlformats.org/officeDocument/2006/relationships/slideMaster" Target="slideMasters/slideMaster1.xml" /><Relationship Id="rId39" Type="http://schemas.openxmlformats.org/officeDocument/2006/relationships/tableStyles" Target="tableStyles.xml" /><Relationship Id="rId38"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Single-omic analyses answer limited questions: What mutations exist? Which genes are expressed? Multi-omics enables deeper questions: Which mutations are functional? How regulation, expression, and phenotype connect. Why similar tumors behave differently.</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Example study using multi-modal technology to reveal cell-type-specific regulation, spatial organization, or disease mechanisms that require simultaneous measurement of multiple layers. Main finding should highlight insights only possible with multi-modal data.</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Integration attempts to recover relationships between layers. Classic reference: Hasin et al., Genome Biology 2017.</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Concrete example: Pan-cancer analysis showing recurrent driver mutations across cancer types, their mutation mechanisms (point mutations, amplifications, etc.), and prognostic associations. Demonstrates how genomics identifies both driver genes and clinically relevant alterations. Key limitation: Genomics does not measure activity or regulation—mutation presence doesn’t tell us if the pathway is active or how it’s being regulated.</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Concrete example: CpG island methylator phenotype (CIMP) in colorectal cancer shows how epigenetic silencing drives tumorigenesis independent of mutation.</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Concrete example: Expression-based cancer subtypes like PAM50 breast cancer classification. Caveat: RNA abundance ≠ protein abundance ≠ activity.</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Concrete example: HER2 classification varies by layer—samples HER2+ by protein may be negative by RNA or CNV. RNA-protein correlation is only 0.53. For anti-HER2 therapy decisions, protein measurement is essential. This discordance motivates multi-omics integration to capture regulation from DNA → RNA → protein.</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Concrete example: Metabolites like SAM (S-adenosylmethionine) drive DNA/histone methylation, while acetyl-CoA enables histone acetylation. Lactate affects post-translational modifications. Metabolomics reveals how metabolism directly regulates gene expression and protein function, connecting metabolic state to epigenetic and proteomic layers—motivating multi-omics integration.</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Example: TCGA studies showing how somatic mutations correlate with expression subtypes, or how methylation patterns predict clinical outcomes. Main finding should demonstrate cross-layer relationships that wouldn’t be visible in single-omic analysis.</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Example study using multi-modal technology to reveal cell-type-specific regulation, spatial organization, or disease mechanisms that require simultaneous measurement of multiple layers. Main finding should highlight insights only possible with multi-modal data.</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12.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14.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15.jp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6.jp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jp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Advances in Bioinformatics: Multi-Omics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Session 1: Definitions, Modalities, and Analysis Frames</a:t>
            </a:r>
            <a:br/>
            <a:br/>
            <a:r>
              <a:rPr/>
              <a:t>Bioinformatics Journal Club</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Transcriptomics</a:t>
            </a:r>
          </a:p>
        </p:txBody>
      </p:sp>
      <p:sp>
        <p:nvSpPr>
          <p:cNvPr id="4" name="Text Placeholder 3"/>
          <p:cNvSpPr>
            <a:spLocks noGrp="1"/>
          </p:cNvSpPr>
          <p:nvPr>
            <p:ph idx="2" sz="half" type="body"/>
          </p:nvPr>
        </p:nvSpPr>
        <p:spPr/>
        <p:txBody>
          <a:bodyPr/>
          <a:lstStyle/>
          <a:p>
            <a:pPr lvl="0" indent="0" marL="0">
              <a:buNone/>
            </a:pPr>
            <a:r>
              <a:rPr b="1"/>
              <a:t>Definition:</a:t>
            </a:r>
            <a:r>
              <a:rPr/>
              <a:t> RNA abundance capturing active gene expression programs</a:t>
            </a:r>
          </a:p>
          <a:p>
            <a:pPr lvl="0" indent="0" marL="0">
              <a:buNone/>
            </a:pPr>
            <a:r>
              <a:rPr b="1"/>
              <a:t>Common technologies:</a:t>
            </a:r>
            <a:r>
              <a:rPr/>
              <a:t> - Bulk RNA-seq - Single-cell RNA-seq - Spatial transcriptomics</a:t>
            </a:r>
          </a:p>
        </p:txBody>
      </p:sp>
      <p:pic>
        <p:nvPicPr>
          <p:cNvPr descr="figures/transcriptomics-technologies.png" id="0" name="Picture 1"/>
          <p:cNvPicPr>
            <a:picLocks noGrp="1" noChangeAspect="1"/>
          </p:cNvPicPr>
          <p:nvPr/>
        </p:nvPicPr>
        <p:blipFill>
          <a:blip r:embed="rId2"/>
          <a:stretch>
            <a:fillRect/>
          </a:stretch>
        </p:blipFill>
        <p:spPr bwMode="auto">
          <a:xfrm>
            <a:off x="3822700" y="203200"/>
            <a:ext cx="4597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Transcriptomics technology comparison</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Transcriptomics: Why It Matters</a:t>
            </a:r>
          </a:p>
        </p:txBody>
      </p:sp>
      <p:pic>
        <p:nvPicPr>
          <p:cNvPr descr="figures/pam50-breast-subtypes.png" id="0" name="Picture 1"/>
          <p:cNvPicPr>
            <a:picLocks noGrp="1" noChangeAspect="1"/>
          </p:cNvPicPr>
          <p:nvPr/>
        </p:nvPicPr>
        <p:blipFill>
          <a:blip r:embed="rId3"/>
          <a:stretch>
            <a:fillRect/>
          </a:stretch>
        </p:blipFill>
        <p:spPr bwMode="auto">
          <a:xfrm>
            <a:off x="3416300" y="1193800"/>
            <a:ext cx="2298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PAM50 breast cancer subtypes based on expression</a:t>
            </a:r>
          </a:p>
        </p:txBody>
      </p:sp>
      <p:sp>
        <p:nvSpPr>
          <p:cNvPr id="3" name="Content Placeholder 2"/>
          <p:cNvSpPr>
            <a:spLocks noGrp="1"/>
          </p:cNvSpPr>
          <p:nvPr>
            <p:ph idx="1"/>
          </p:nvPr>
        </p:nvSpPr>
        <p:spPr/>
        <p:txBody>
          <a:bodyPr/>
          <a:lstStyle/>
          <a:p>
            <a:pPr lvl="0" indent="0" marL="0">
              <a:buNone/>
            </a:pPr>
            <a:r>
              <a:rPr b="1"/>
              <a:t>What transcriptomics tells us:</a:t>
            </a:r>
            <a:r>
              <a:rPr/>
              <a:t> - Pathway activation - Cell states and populations - Tumor microenvironment composition</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Proteomics</a:t>
            </a:r>
          </a:p>
        </p:txBody>
      </p:sp>
      <p:sp>
        <p:nvSpPr>
          <p:cNvPr id="4" name="Text Placeholder 3"/>
          <p:cNvSpPr>
            <a:spLocks noGrp="1"/>
          </p:cNvSpPr>
          <p:nvPr>
            <p:ph idx="2" sz="half" type="body"/>
          </p:nvPr>
        </p:nvSpPr>
        <p:spPr/>
        <p:txBody>
          <a:bodyPr/>
          <a:lstStyle/>
          <a:p>
            <a:pPr lvl="0" indent="0" marL="0">
              <a:buNone/>
            </a:pPr>
            <a:r>
              <a:rPr b="1"/>
              <a:t>Definition:</a:t>
            </a:r>
            <a:r>
              <a:rPr/>
              <a:t> Protein abundance, modifications, and interactions—the functional machinery of the cell</a:t>
            </a:r>
          </a:p>
          <a:p>
            <a:pPr lvl="0" indent="0" marL="0">
              <a:buNone/>
            </a:pPr>
            <a:r>
              <a:rPr b="1"/>
              <a:t>Common technologies:</a:t>
            </a:r>
            <a:r>
              <a:rPr/>
              <a:t> - Mass spectrometry–based proteomics - Antibody-based platforms (RPPA, CyTOF)</a:t>
            </a:r>
          </a:p>
        </p:txBody>
      </p:sp>
      <p:pic>
        <p:nvPicPr>
          <p:cNvPr descr="figures/proteomics-platforms.png" id="0" name="Picture 1"/>
          <p:cNvPicPr>
            <a:picLocks noGrp="1" noChangeAspect="1"/>
          </p:cNvPicPr>
          <p:nvPr/>
        </p:nvPicPr>
        <p:blipFill>
          <a:blip r:embed="rId2"/>
          <a:stretch>
            <a:fillRect/>
          </a:stretch>
        </p:blipFill>
        <p:spPr bwMode="auto">
          <a:xfrm>
            <a:off x="4305300" y="203200"/>
            <a:ext cx="3644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Proteomics workflow and platforms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Proteomics: Why It Matters</a:t>
            </a:r>
          </a:p>
        </p:txBody>
      </p:sp>
      <p:pic>
        <p:nvPicPr>
          <p:cNvPr descr="figures/cptac-her2-multilayer.png" id="0" name="Picture 1"/>
          <p:cNvPicPr>
            <a:picLocks noGrp="1" noChangeAspect="1"/>
          </p:cNvPicPr>
          <p:nvPr/>
        </p:nvPicPr>
        <p:blipFill>
          <a:blip r:embed="rId3"/>
          <a:stretch>
            <a:fillRect/>
          </a:stretch>
        </p:blipFill>
        <p:spPr bwMode="auto">
          <a:xfrm>
            <a:off x="2844800" y="1193800"/>
            <a:ext cx="3467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HER2 assessment across genomic, transcriptomic, and proteomic layers</a:t>
            </a:r>
          </a:p>
        </p:txBody>
      </p:sp>
      <p:sp>
        <p:nvSpPr>
          <p:cNvPr id="3" name="Content Placeholder 2"/>
          <p:cNvSpPr>
            <a:spLocks noGrp="1"/>
          </p:cNvSpPr>
          <p:nvPr>
            <p:ph idx="1"/>
          </p:nvPr>
        </p:nvSpPr>
        <p:spPr/>
        <p:txBody>
          <a:bodyPr/>
          <a:lstStyle/>
          <a:p>
            <a:pPr lvl="0" indent="0" marL="0">
              <a:buNone/>
            </a:pPr>
            <a:r>
              <a:rPr b="1"/>
              <a:t>What proteomics tells us:</a:t>
            </a:r>
            <a:r>
              <a:rPr/>
              <a:t> - Functional protein levels for clinical decisions - Discordance between genomic/transcriptomic and protein layers - Post-transcriptional regulation</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Metabolomics</a:t>
            </a:r>
          </a:p>
        </p:txBody>
      </p:sp>
      <p:sp>
        <p:nvSpPr>
          <p:cNvPr id="4" name="Text Placeholder 3"/>
          <p:cNvSpPr>
            <a:spLocks noGrp="1"/>
          </p:cNvSpPr>
          <p:nvPr>
            <p:ph idx="2" sz="half" type="body"/>
          </p:nvPr>
        </p:nvSpPr>
        <p:spPr/>
        <p:txBody>
          <a:bodyPr/>
          <a:lstStyle/>
          <a:p>
            <a:pPr lvl="0" indent="0" marL="0">
              <a:buNone/>
            </a:pPr>
            <a:r>
              <a:rPr b="1"/>
              <a:t>Definition:</a:t>
            </a:r>
            <a:r>
              <a:rPr/>
              <a:t> Small molecules reflecting biochemical activity and metabolic flux</a:t>
            </a:r>
          </a:p>
          <a:p>
            <a:pPr lvl="0" indent="0" marL="0">
              <a:buNone/>
            </a:pPr>
            <a:r>
              <a:rPr b="1"/>
              <a:t>Common technologies:</a:t>
            </a:r>
            <a:r>
              <a:rPr/>
              <a:t> - LC-MS / GC-MS - Targeted vs untargeted metabolomics</a:t>
            </a:r>
          </a:p>
        </p:txBody>
      </p:sp>
      <p:pic>
        <p:nvPicPr>
          <p:cNvPr descr="figures/metabolomics-workflow.png"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Metabolomics workflow</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Metabolomics: Why It Matters</a:t>
            </a:r>
          </a:p>
        </p:txBody>
      </p:sp>
      <p:pic>
        <p:nvPicPr>
          <p:cNvPr descr="figures/metabolites-in-multiomes.png" id="0" name="Picture 1"/>
          <p:cNvPicPr>
            <a:picLocks noGrp="1" noChangeAspect="1"/>
          </p:cNvPicPr>
          <p:nvPr/>
        </p:nvPicPr>
        <p:blipFill>
          <a:blip r:embed="rId3"/>
          <a:stretch>
            <a:fillRect/>
          </a:stretch>
        </p:blipFill>
        <p:spPr bwMode="auto">
          <a:xfrm>
            <a:off x="2806700" y="1193800"/>
            <a:ext cx="354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Metabolites as regulatory molecules connecting omics layers</a:t>
            </a:r>
          </a:p>
        </p:txBody>
      </p:sp>
      <p:sp>
        <p:nvSpPr>
          <p:cNvPr id="3" name="Content Placeholder 2"/>
          <p:cNvSpPr>
            <a:spLocks noGrp="1"/>
          </p:cNvSpPr>
          <p:nvPr>
            <p:ph idx="1"/>
          </p:nvPr>
        </p:nvSpPr>
        <p:spPr/>
        <p:txBody>
          <a:bodyPr/>
          <a:lstStyle/>
          <a:p>
            <a:pPr lvl="0" indent="0" marL="0">
              <a:buNone/>
            </a:pPr>
            <a:r>
              <a:rPr b="1"/>
              <a:t>What metabolomics tells us:</a:t>
            </a:r>
            <a:r>
              <a:rPr/>
              <a:t> - Metabolic regulation of epigenetics and protein function - Phenotype-proximal biology - Metabolic reprogramming in disease</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Parallel vs Joint Profiling Multi-Omics</a:t>
            </a:r>
          </a:p>
        </p:txBody>
      </p:sp>
      <p:sp>
        <p:nvSpPr>
          <p:cNvPr id="4" name="Text Placeholder 3"/>
          <p:cNvSpPr>
            <a:spLocks noGrp="1"/>
          </p:cNvSpPr>
          <p:nvPr>
            <p:ph idx="2" sz="half" type="body"/>
          </p:nvPr>
        </p:nvSpPr>
        <p:spPr/>
        <p:txBody>
          <a:bodyPr/>
          <a:lstStyle/>
          <a:p>
            <a:pPr lvl="0" indent="0" marL="0">
              <a:buNone/>
            </a:pPr>
            <a:r>
              <a:rPr b="1"/>
              <a:t>Parallel (matched samples):</a:t>
            </a:r>
            <a:r>
              <a:rPr/>
              <a:t> Multiple omics on the same samples → direct integration</a:t>
            </a:r>
          </a:p>
          <a:p>
            <a:pPr lvl="0" indent="0" marL="0">
              <a:buNone/>
            </a:pPr>
            <a:r>
              <a:rPr b="1"/>
              <a:t>Joint Profiling:</a:t>
            </a:r>
            <a:r>
              <a:rPr/>
              <a:t> Multiple omics from the same cells/tissue → integrated analysis tools</a:t>
            </a:r>
          </a:p>
        </p:txBody>
      </p:sp>
      <p:pic>
        <p:nvPicPr>
          <p:cNvPr descr="figures/multiomics-paradigms.png" id="0" name="Picture 1"/>
          <p:cNvPicPr>
            <a:picLocks noGrp="1" noChangeAspect="1"/>
          </p:cNvPicPr>
          <p:nvPr/>
        </p:nvPicPr>
        <p:blipFill>
          <a:blip r:embed="rId2"/>
          <a:stretch>
            <a:fillRect/>
          </a:stretch>
        </p:blipFill>
        <p:spPr bwMode="auto">
          <a:xfrm>
            <a:off x="3568700" y="469900"/>
            <a:ext cx="5105400" cy="3352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Schematic showing two multi-omics paradigms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Parallel Multi-Omics: Study Example</a:t>
            </a:r>
          </a:p>
        </p:txBody>
      </p:sp>
      <p:pic>
        <p:nvPicPr>
          <p:cNvPr descr="figures/parallel-study-example-tcga.png" id="0" name="Picture 1"/>
          <p:cNvPicPr>
            <a:picLocks noGrp="1" noChangeAspect="1"/>
          </p:cNvPicPr>
          <p:nvPr/>
        </p:nvPicPr>
        <p:blipFill>
          <a:blip r:embed="rId3"/>
          <a:stretch>
            <a:fillRect/>
          </a:stretch>
        </p:blipFill>
        <p:spPr bwMode="auto">
          <a:xfrm>
            <a:off x="2552700" y="1193800"/>
            <a:ext cx="4051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TCGA study showing mutation-expression relationships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Single-Cell Multi-Omics Technologies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5168900"/>
                <a:gridCol w="3060700"/>
              </a:tblGrid>
              <a:tr h="0">
                <a:tc>
                  <a:txBody>
                    <a:bodyPr/>
                    <a:lstStyle/>
                    <a:p>
                      <a:pPr lvl="0" indent="0" marL="0">
                        <a:buNone/>
                      </a:pPr>
                      <a:r>
                        <a:rPr b="1"/>
                        <a:t>Omics Combination</a:t>
                      </a:r>
                    </a:p>
                  </a:txBody>
                  <a:tcPr/>
                </a:tc>
                <a:tc>
                  <a:txBody>
                    <a:bodyPr/>
                    <a:lstStyle/>
                    <a:p>
                      <a:pPr lvl="0" indent="0" marL="0">
                        <a:buNone/>
                      </a:pPr>
                      <a:r>
                        <a:rPr b="1"/>
                        <a:t>Methods</a:t>
                      </a:r>
                    </a:p>
                  </a:txBody>
                  <a:tcPr/>
                </a:tc>
              </a:tr>
              <a:tr h="0">
                <a:tc>
                  <a:txBody>
                    <a:bodyPr/>
                    <a:lstStyle/>
                    <a:p>
                      <a:pPr lvl="0" indent="0" marL="0">
                        <a:buNone/>
                      </a:pPr>
                      <a:r>
                        <a:rPr/>
                        <a:t>Genome + Transcriptome</a:t>
                      </a:r>
                    </a:p>
                  </a:txBody>
                </a:tc>
                <a:tc>
                  <a:txBody>
                    <a:bodyPr/>
                    <a:lstStyle/>
                    <a:p>
                      <a:pPr lvl="0" indent="0" marL="0">
                        <a:buNone/>
                      </a:pPr>
                      <a:r>
                        <a:rPr/>
                        <a:t>G&amp;T-seq, SCTG, DR-seq, SIDR-seq, TARGET-seq, sci-L3-RNA/DNA, DNTR-seq, scONE-seq</a:t>
                      </a:r>
                    </a:p>
                  </a:txBody>
                </a:tc>
              </a:tr>
              <a:tr h="0">
                <a:tc>
                  <a:txBody>
                    <a:bodyPr/>
                    <a:lstStyle/>
                    <a:p>
                      <a:pPr lvl="0" indent="0" marL="0">
                        <a:buNone/>
                      </a:pPr>
                      <a:r>
                        <a:rPr/>
                        <a:t>Epigenome + Transcriptome</a:t>
                      </a:r>
                    </a:p>
                  </a:txBody>
                </a:tc>
                <a:tc>
                  <a:txBody>
                    <a:bodyPr/>
                    <a:lstStyle/>
                    <a:p>
                      <a:pPr lvl="0" indent="0" marL="0">
                        <a:buNone/>
                      </a:pPr>
                      <a:r>
                        <a:rPr/>
                        <a:t>scMT-seq, scCAT-seq, sci-CAR, SNARE-seq, scDam&amp;T-seq, Paired-seq, SHARE-seq, ASTAR-seq, SNARE-seq2, scChaRM-seq, Smart-RRBS, scNOMeRe-seq, Paired-Tag, scPCOR-seq, uCoTargetX</a:t>
                      </a:r>
                    </a:p>
                  </a:txBody>
                </a:tc>
              </a:tr>
              <a:tr h="0">
                <a:tc>
                  <a:txBody>
                    <a:bodyPr/>
                    <a:lstStyle/>
                    <a:p>
                      <a:pPr lvl="0" indent="0" marL="0">
                        <a:buNone/>
                      </a:pPr>
                      <a:r>
                        <a:rPr/>
                        <a:t>Transcriptome + Proteome</a:t>
                      </a:r>
                    </a:p>
                  </a:txBody>
                </a:tc>
                <a:tc>
                  <a:txBody>
                    <a:bodyPr/>
                    <a:lstStyle/>
                    <a:p>
                      <a:pPr lvl="0" indent="0" marL="0">
                        <a:buNone/>
                      </a:pPr>
                      <a:r>
                        <a:rPr/>
                        <a:t>REAP-seq, CITE-seq, RAID, inCITE-seq, SPARC, CaRPool-seq, InTraSeq</a:t>
                      </a:r>
                    </a:p>
                  </a:txBody>
                </a:tc>
              </a:tr>
              <a:tr h="0">
                <a:tc>
                  <a:txBody>
                    <a:bodyPr/>
                    <a:lstStyle/>
                    <a:p>
                      <a:pPr lvl="0" indent="0" marL="0">
                        <a:buNone/>
                      </a:pPr>
                      <a:r>
                        <a:rPr/>
                        <a:t>Transcriptome + CRISPR</a:t>
                      </a:r>
                    </a:p>
                  </a:txBody>
                </a:tc>
                <a:tc>
                  <a:txBody>
                    <a:bodyPr/>
                    <a:lstStyle/>
                    <a:p>
                      <a:pPr lvl="0" indent="0" marL="0">
                        <a:buNone/>
                      </a:pPr>
                      <a:r>
                        <a:rPr/>
                        <a:t>Perturb-seq, CRISP-seq, CROP-seq</a:t>
                      </a:r>
                    </a:p>
                  </a:txBody>
                </a:tc>
              </a:tr>
              <a:tr h="0">
                <a:tc>
                  <a:txBody>
                    <a:bodyPr/>
                    <a:lstStyle/>
                    <a:p>
                      <a:pPr lvl="0" indent="0" marL="0">
                        <a:buNone/>
                      </a:pPr>
                      <a:r>
                        <a:rPr/>
                        <a:t>Epigenome + Proteome</a:t>
                      </a:r>
                    </a:p>
                  </a:txBody>
                </a:tc>
                <a:tc>
                  <a:txBody>
                    <a:bodyPr/>
                    <a:lstStyle/>
                    <a:p>
                      <a:pPr lvl="0" indent="0" marL="0">
                        <a:buNone/>
                      </a:pPr>
                      <a:r>
                        <a:rPr/>
                        <a:t>ICICLE-seq, ASAP-seq, PHAGE-ATAC, scCUT&amp;Tag-pro</a:t>
                      </a:r>
                    </a:p>
                  </a:txBody>
                </a:tc>
              </a:tr>
              <a:tr h="0">
                <a:tc>
                  <a:txBody>
                    <a:bodyPr/>
                    <a:lstStyle/>
                    <a:p>
                      <a:pPr lvl="0" indent="0" marL="0">
                        <a:buNone/>
                      </a:pPr>
                      <a:r>
                        <a:rPr/>
                        <a:t>Epigenome + CRISPR</a:t>
                      </a:r>
                    </a:p>
                  </a:txBody>
                </a:tc>
                <a:tc>
                  <a:txBody>
                    <a:bodyPr/>
                    <a:lstStyle/>
                    <a:p>
                      <a:pPr lvl="0" indent="0" marL="0">
                        <a:buNone/>
                      </a:pPr>
                      <a:r>
                        <a:rPr/>
                        <a:t>Perturb-ATAC, CRISPR-sciATAC, Spear-ATAC</a:t>
                      </a:r>
                    </a:p>
                  </a:txBody>
                </a:tc>
              </a:tr>
              <a:tr h="0">
                <a:tc>
                  <a:txBody>
                    <a:bodyPr/>
                    <a:lstStyle/>
                    <a:p>
                      <a:pPr lvl="0" indent="0" marL="0">
                        <a:buNone/>
                      </a:pPr>
                      <a:r>
                        <a:rPr/>
                        <a:t>Transcriptome + Epigenome + Proteome</a:t>
                      </a:r>
                    </a:p>
                  </a:txBody>
                </a:tc>
                <a:tc>
                  <a:txBody>
                    <a:bodyPr/>
                    <a:lstStyle/>
                    <a:p>
                      <a:pPr lvl="0" indent="0" marL="0">
                        <a:buNone/>
                      </a:pPr>
                      <a:r>
                        <a:rPr/>
                        <a:t>TEA-seq, DOGMA-seq, NEAT-seq, CellOracle</a:t>
                      </a:r>
                    </a:p>
                  </a:txBody>
                </a:tc>
              </a:tr>
              <a:tr h="0">
                <a:tc>
                  <a:txBody>
                    <a:bodyPr/>
                    <a:lstStyle/>
                    <a:p>
                      <a:pPr lvl="0" indent="0" marL="0">
                        <a:buNone/>
                      </a:pPr>
                      <a:r>
                        <a:rPr/>
                        <a:t>Genome + Epigenome + Transcriptome</a:t>
                      </a:r>
                    </a:p>
                  </a:txBody>
                </a:tc>
                <a:tc>
                  <a:txBody>
                    <a:bodyPr/>
                    <a:lstStyle/>
                    <a:p>
                      <a:pPr lvl="0" indent="0" marL="0">
                        <a:buNone/>
                      </a:pPr>
                      <a:r>
                        <a:rPr/>
                        <a:t>scTrio-seq, snmCAT-seq</a:t>
                      </a:r>
                    </a:p>
                  </a:txBody>
                </a:tc>
              </a:tr>
              <a:tr h="0">
                <a:tc>
                  <a:txBody>
                    <a:bodyPr/>
                    <a:lstStyle/>
                    <a:p>
                      <a:pPr lvl="0" indent="0" marL="0">
                        <a:buNone/>
                      </a:pPr>
                      <a:r>
                        <a:rPr/>
                        <a:t>Transcriptome + Proteome + CRISPR</a:t>
                      </a:r>
                    </a:p>
                  </a:txBody>
                </a:tc>
                <a:tc>
                  <a:txBody>
                    <a:bodyPr/>
                    <a:lstStyle/>
                    <a:p>
                      <a:pPr lvl="0" indent="0" marL="0">
                        <a:buNone/>
                      </a:pPr>
                      <a:r>
                        <a:rPr/>
                        <a:t>ECCITE-seq</a:t>
                      </a:r>
                    </a:p>
                  </a:txBody>
                </a:tc>
              </a:tr>
              <a:tr h="0">
                <a:tc>
                  <a:txBody>
                    <a:bodyPr/>
                    <a:lstStyle/>
                    <a:p>
                      <a:pPr lvl="0" indent="0" marL="0">
                        <a:buNone/>
                      </a:pPr>
                      <a:r>
                        <a:rPr/>
                        <a:t>Transcriptome + Metabolome</a:t>
                      </a:r>
                    </a:p>
                  </a:txBody>
                </a:tc>
                <a:tc>
                  <a:txBody>
                    <a:bodyPr/>
                    <a:lstStyle/>
                    <a:p>
                      <a:pPr lvl="0" indent="0" marL="0">
                        <a:buNone/>
                      </a:pPr>
                      <a:r>
                        <a:rPr/>
                        <a:t>scMeT-seq</a:t>
                      </a:r>
                    </a:p>
                  </a:txBody>
                </a:tc>
              </a:tr>
              <a:tr h="0">
                <a:tc>
                  <a:txBody>
                    <a:bodyPr/>
                    <a:lstStyle/>
                    <a:p>
                      <a:pPr lvl="0" indent="0" marL="0">
                        <a:buNone/>
                      </a:pPr>
                      <a:r>
                        <a:rPr/>
                        <a:t>Multi-modal flexible</a:t>
                      </a:r>
                    </a:p>
                  </a:txBody>
                </a:tc>
                <a:tc>
                  <a:txBody>
                    <a:bodyPr/>
                    <a:lstStyle/>
                    <a:p>
                      <a:pPr lvl="0" indent="0" marL="0">
                        <a:buNone/>
                      </a:pPr>
                      <a:r>
                        <a:rPr/>
                        <a:t>UDA-seq</a:t>
                      </a:r>
                    </a:p>
                  </a:txBody>
                </a:tc>
              </a:tr>
            </a:tbl>
          </a:graphicData>
        </a:graphic>
      </p:graphicFrame>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Spatial Omics of the Breast Tumor Microenvironment</a:t>
            </a:r>
          </a:p>
        </p:txBody>
      </p:sp>
      <p:pic>
        <p:nvPicPr>
          <p:cNvPr descr="figures/multimodal-study-example.jpg" id="0" name="Picture 1"/>
          <p:cNvPicPr>
            <a:picLocks noGrp="1" noChangeAspect="1"/>
          </p:cNvPicPr>
          <p:nvPr/>
        </p:nvPicPr>
        <p:blipFill>
          <a:blip r:embed="rId3"/>
          <a:stretch>
            <a:fillRect/>
          </a:stretch>
        </p:blipFill>
        <p:spPr bwMode="auto">
          <a:xfrm>
            <a:off x="1981200" y="1193800"/>
            <a:ext cx="5168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Results from joint profiling study showing cell-level integration</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Session Goals</a:t>
            </a:r>
          </a:p>
        </p:txBody>
      </p:sp>
      <p:sp>
        <p:nvSpPr>
          <p:cNvPr id="3" name="Content Placeholder 2"/>
          <p:cNvSpPr>
            <a:spLocks noGrp="1"/>
          </p:cNvSpPr>
          <p:nvPr>
            <p:ph idx="1"/>
          </p:nvPr>
        </p:nvSpPr>
        <p:spPr/>
        <p:txBody>
          <a:bodyPr/>
          <a:lstStyle/>
          <a:p>
            <a:pPr lvl="0" indent="0" marL="0">
              <a:buNone/>
            </a:pPr>
            <a:r>
              <a:rPr/>
              <a:t>In this session we will:</a:t>
            </a:r>
          </a:p>
          <a:p>
            <a:pPr lvl="0"/>
            <a:r>
              <a:rPr/>
              <a:t>Define the major omics layers and what each measures</a:t>
            </a:r>
            <a:br/>
          </a:p>
          <a:p>
            <a:pPr lvl="0"/>
            <a:r>
              <a:rPr/>
              <a:t>Distinguish </a:t>
            </a:r>
            <a:r>
              <a:rPr b="1"/>
              <a:t>parallel vs non-parallel</a:t>
            </a:r>
            <a:r>
              <a:rPr/>
              <a:t> multi-omics</a:t>
            </a:r>
            <a:br/>
          </a:p>
          <a:p>
            <a:pPr lvl="0"/>
            <a:r>
              <a:rPr/>
              <a:t>Distinguish </a:t>
            </a:r>
            <a:r>
              <a:rPr b="1"/>
              <a:t>integrative vs meta-analytic</a:t>
            </a:r>
            <a:r>
              <a:rPr/>
              <a:t> approaches</a:t>
            </a:r>
            <a:br/>
          </a:p>
          <a:p>
            <a:pPr lvl="0"/>
            <a:r>
              <a:rPr/>
              <a:t>Understand </a:t>
            </a:r>
            <a:r>
              <a:rPr b="1"/>
              <a:t>sample-focused vs feature-focused</a:t>
            </a:r>
            <a:r>
              <a:rPr/>
              <a:t> analyses</a:t>
            </a:r>
            <a:br/>
          </a:p>
          <a:p>
            <a:pPr lvl="0"/>
            <a:r>
              <a:rPr/>
              <a:t>Recognize </a:t>
            </a:r>
            <a:r>
              <a:rPr b="1"/>
              <a:t>challenges in multi-omics analysis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Integrated spatial omics of metabolic reprogramming and the tumor microenvironment in pancreatic cancer</a:t>
            </a:r>
          </a:p>
        </p:txBody>
      </p:sp>
      <p:pic>
        <p:nvPicPr>
          <p:cNvPr descr="figures/multimodal-pancreatic-cancer.jpg" id="0" name="Picture 1"/>
          <p:cNvPicPr>
            <a:picLocks noGrp="1" noChangeAspect="1"/>
          </p:cNvPicPr>
          <p:nvPr/>
        </p:nvPicPr>
        <p:blipFill>
          <a:blip r:embed="rId3"/>
          <a:stretch>
            <a:fillRect/>
          </a:stretch>
        </p:blipFill>
        <p:spPr bwMode="auto">
          <a:xfrm>
            <a:off x="3136900" y="1193800"/>
            <a:ext cx="287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Results from joint profiling study showing cell-level integration</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Integrative Analysis vs Meta-Analysis</a:t>
            </a:r>
          </a:p>
        </p:txBody>
      </p:sp>
      <p:sp>
        <p:nvSpPr>
          <p:cNvPr id="3" name="Content Placeholder 2"/>
          <p:cNvSpPr>
            <a:spLocks noGrp="1"/>
          </p:cNvSpPr>
          <p:nvPr>
            <p:ph idx="1"/>
          </p:nvPr>
        </p:nvSpPr>
        <p:spPr/>
        <p:txBody>
          <a:bodyPr/>
          <a:lstStyle/>
          <a:p>
            <a:pPr lvl="0" indent="0" marL="0">
              <a:buNone/>
            </a:pPr>
            <a:r>
              <a:rPr b="1"/>
              <a:t>Meta-analysis</a:t>
            </a:r>
            <a:r>
              <a:rPr/>
              <a:t> - Combine results </a:t>
            </a:r>
            <a:r>
              <a:rPr i="1"/>
              <a:t>after</a:t>
            </a:r>
            <a:r>
              <a:rPr/>
              <a:t> independent analyses - Example: overlap of enriched pathways</a:t>
            </a:r>
          </a:p>
          <a:p>
            <a:pPr lvl="0" indent="0" marL="0">
              <a:buNone/>
            </a:pPr>
            <a:r>
              <a:rPr b="1"/>
              <a:t>Integrative analysis</a:t>
            </a:r>
            <a:r>
              <a:rPr/>
              <a:t> - Joint modeling across omics layers - Example: latent factor models (e.g., MOFA-like frameworks)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This Distinction Matters</a:t>
            </a:r>
          </a:p>
        </p:txBody>
      </p:sp>
      <p:sp>
        <p:nvSpPr>
          <p:cNvPr id="3" name="Content Placeholder 2"/>
          <p:cNvSpPr>
            <a:spLocks noGrp="1"/>
          </p:cNvSpPr>
          <p:nvPr>
            <p:ph idx="1"/>
          </p:nvPr>
        </p:nvSpPr>
        <p:spPr/>
        <p:txBody>
          <a:bodyPr/>
          <a:lstStyle/>
          <a:p>
            <a:pPr lvl="0"/>
            <a:r>
              <a:rPr/>
              <a:t>Integration ≠ stacking plots</a:t>
            </a:r>
          </a:p>
          <a:p>
            <a:pPr lvl="0"/>
            <a:r>
              <a:rPr/>
              <a:t>Different assumptions</a:t>
            </a:r>
          </a:p>
          <a:p>
            <a:pPr lvl="0"/>
            <a:r>
              <a:rPr/>
              <a:t>Different failure modes</a:t>
            </a:r>
          </a:p>
          <a:p>
            <a:pPr lvl="0"/>
            <a:r>
              <a:rPr/>
              <a:t>Different interpretability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Sample-Focused Multi-Omics</a:t>
            </a:r>
          </a:p>
        </p:txBody>
      </p:sp>
      <p:sp>
        <p:nvSpPr>
          <p:cNvPr id="3" name="Content Placeholder 2"/>
          <p:cNvSpPr>
            <a:spLocks noGrp="1"/>
          </p:cNvSpPr>
          <p:nvPr>
            <p:ph idx="1"/>
          </p:nvPr>
        </p:nvSpPr>
        <p:spPr/>
        <p:txBody>
          <a:bodyPr/>
          <a:lstStyle/>
          <a:p>
            <a:pPr lvl="0" indent="0" marL="0">
              <a:buNone/>
            </a:pPr>
            <a:r>
              <a:rPr b="1"/>
              <a:t>Primary goal</a:t>
            </a:r>
            <a:r>
              <a:rPr/>
              <a:t> - Stratify or cluster samples</a:t>
            </a:r>
          </a:p>
          <a:p>
            <a:pPr lvl="0" indent="0" marL="0">
              <a:buNone/>
            </a:pPr>
            <a:r>
              <a:rPr b="1"/>
              <a:t>Examples</a:t>
            </a:r>
            <a:r>
              <a:rPr/>
              <a:t> - Cancer subtyping - Patient stratification - Treatment response prediction</a:t>
            </a:r>
          </a:p>
          <a:p>
            <a:pPr lvl="0" indent="0" marL="0">
              <a:buNone/>
            </a:pPr>
            <a:r>
              <a:rPr b="1"/>
              <a:t>Unit of analysis</a:t>
            </a:r>
            <a:r>
              <a:rPr/>
              <a:t> - Samples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Feature-Focused Multi-Omics</a:t>
            </a:r>
          </a:p>
        </p:txBody>
      </p:sp>
      <p:sp>
        <p:nvSpPr>
          <p:cNvPr id="3" name="Content Placeholder 2"/>
          <p:cNvSpPr>
            <a:spLocks noGrp="1"/>
          </p:cNvSpPr>
          <p:nvPr>
            <p:ph idx="1"/>
          </p:nvPr>
        </p:nvSpPr>
        <p:spPr/>
        <p:txBody>
          <a:bodyPr/>
          <a:lstStyle/>
          <a:p>
            <a:pPr lvl="0" indent="0" marL="0">
              <a:buNone/>
            </a:pPr>
            <a:r>
              <a:rPr b="1"/>
              <a:t>Primary goal</a:t>
            </a:r>
            <a:r>
              <a:rPr/>
              <a:t> - Infer biological mechanisms</a:t>
            </a:r>
          </a:p>
          <a:p>
            <a:pPr lvl="0" indent="0" marL="0">
              <a:buNone/>
            </a:pPr>
            <a:r>
              <a:rPr b="1"/>
              <a:t>Examples</a:t>
            </a:r>
            <a:r>
              <a:rPr/>
              <a:t> - Regulatory networks - TF → chromatin → RNA relationships - Signaling cascades</a:t>
            </a:r>
          </a:p>
          <a:p>
            <a:pPr lvl="0" indent="0" marL="0">
              <a:buNone/>
            </a:pPr>
            <a:r>
              <a:rPr b="1"/>
              <a:t>Unit of analysis</a:t>
            </a:r>
            <a:r>
              <a:rPr/>
              <a:t> - Genes, proteins, regulatory elements</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Regulatory Network Example</a:t>
            </a:r>
          </a:p>
        </p:txBody>
      </p:sp>
      <p:sp>
        <p:nvSpPr>
          <p:cNvPr id="3" name="Content Placeholder 2"/>
          <p:cNvSpPr>
            <a:spLocks noGrp="1"/>
          </p:cNvSpPr>
          <p:nvPr>
            <p:ph idx="1"/>
          </p:nvPr>
        </p:nvSpPr>
        <p:spPr/>
        <p:txBody>
          <a:bodyPr/>
          <a:lstStyle/>
          <a:p>
            <a:pPr lvl="0"/>
            <a:r>
              <a:rPr/>
              <a:t>ATAC-seq identifies accessible enhancers</a:t>
            </a:r>
          </a:p>
          <a:p>
            <a:pPr lvl="0"/>
            <a:r>
              <a:rPr/>
              <a:t>TF binding inferred from motifs or CUT&amp;RUN</a:t>
            </a:r>
          </a:p>
          <a:p>
            <a:pPr lvl="0"/>
            <a:r>
              <a:rPr/>
              <a:t>RNA-seq links regulation to expression</a:t>
            </a:r>
          </a:p>
          <a:p>
            <a:pPr lvl="0" indent="0" marL="0">
              <a:buNone/>
            </a:pPr>
            <a:r>
              <a:rPr b="1"/>
              <a:t>Question asked</a:t>
            </a:r>
            <a:r>
              <a:rPr/>
              <a:t> &gt; How does regulation drive expression?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Spatial Multi-Omics Matters</a:t>
            </a:r>
          </a:p>
        </p:txBody>
      </p:sp>
      <p:sp>
        <p:nvSpPr>
          <p:cNvPr id="3" name="Content Placeholder 2"/>
          <p:cNvSpPr>
            <a:spLocks noGrp="1"/>
          </p:cNvSpPr>
          <p:nvPr>
            <p:ph idx="1"/>
          </p:nvPr>
        </p:nvSpPr>
        <p:spPr/>
        <p:txBody>
          <a:bodyPr/>
          <a:lstStyle/>
          <a:p>
            <a:pPr lvl="0" indent="0" marL="0">
              <a:buNone/>
            </a:pPr>
            <a:r>
              <a:rPr/>
              <a:t>Bulk and single-cell analyses lose context:</a:t>
            </a:r>
          </a:p>
          <a:p>
            <a:pPr lvl="0"/>
            <a:r>
              <a:rPr/>
              <a:t>Bulk averages erase spatial structure</a:t>
            </a:r>
          </a:p>
          <a:p>
            <a:pPr lvl="0"/>
            <a:r>
              <a:rPr/>
              <a:t>scRNA-seq loses tissue architecture</a:t>
            </a:r>
          </a:p>
          <a:p>
            <a:pPr lvl="0" indent="0" marL="0">
              <a:buNone/>
            </a:pPr>
            <a:r>
              <a:rPr b="1"/>
              <a:t>Spatial omics preserves</a:t>
            </a:r>
            <a:r>
              <a:rPr/>
              <a:t> - Cell–cell interactions - Tissue niches - Functional microenvironments</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Spatial Multi-Omics Example</a:t>
            </a:r>
          </a:p>
        </p:txBody>
      </p:sp>
      <p:sp>
        <p:nvSpPr>
          <p:cNvPr id="3" name="Content Placeholder 2"/>
          <p:cNvSpPr>
            <a:spLocks noGrp="1"/>
          </p:cNvSpPr>
          <p:nvPr>
            <p:ph idx="1"/>
          </p:nvPr>
        </p:nvSpPr>
        <p:spPr/>
        <p:txBody>
          <a:bodyPr/>
          <a:lstStyle/>
          <a:p>
            <a:pPr lvl="0"/>
            <a:r>
              <a:rPr/>
              <a:t>Tumor–immune boundary signaling</a:t>
            </a:r>
          </a:p>
          <a:p>
            <a:pPr lvl="0"/>
            <a:r>
              <a:rPr/>
              <a:t>Stromal gradients influencing cancer progression</a:t>
            </a:r>
          </a:p>
          <a:p>
            <a:pPr lvl="0" indent="0" marL="0">
              <a:buNone/>
            </a:pPr>
            <a:r>
              <a:rPr b="1"/>
              <a:t>Key insight</a:t>
            </a:r>
            <a:r>
              <a:rPr/>
              <a:t> &gt; Same expression ≠ same function in different locations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Challenges in Multi-omics Analysis</a:t>
            </a:r>
          </a:p>
        </p:txBody>
      </p:sp>
      <p:sp>
        <p:nvSpPr>
          <p:cNvPr id="3" name="Content Placeholder 2"/>
          <p:cNvSpPr>
            <a:spLocks noGrp="1"/>
          </p:cNvSpPr>
          <p:nvPr>
            <p:ph idx="1"/>
          </p:nvPr>
        </p:nvSpPr>
        <p:spPr/>
        <p:txBody>
          <a:bodyPr/>
          <a:lstStyle/>
          <a:p>
            <a:pPr lvl="0" indent="0" marL="0">
              <a:buNone/>
            </a:pPr>
            <a:r>
              <a:rPr/>
              <a:t>So far, we’ve focused on: - What different omics layers measure - How multi-omics analyses are performed</a:t>
            </a:r>
          </a:p>
          <a:p>
            <a:pPr lvl="0" indent="0" marL="0">
              <a:buNone/>
            </a:pPr>
            <a:r>
              <a:rPr/>
              <a:t>Next, we’ll shift to: - Why multi-omics analyses are challenging in practice</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Heterogeneity Across Omics Layers</a:t>
            </a:r>
          </a:p>
        </p:txBody>
      </p:sp>
      <p:sp>
        <p:nvSpPr>
          <p:cNvPr id="3" name="Content Placeholder 2"/>
          <p:cNvSpPr>
            <a:spLocks noGrp="1"/>
          </p:cNvSpPr>
          <p:nvPr>
            <p:ph idx="1"/>
          </p:nvPr>
        </p:nvSpPr>
        <p:spPr/>
        <p:txBody>
          <a:bodyPr/>
          <a:lstStyle/>
          <a:p>
            <a:pPr lvl="0" indent="0" marL="0">
              <a:buNone/>
            </a:pPr>
            <a:r>
              <a:rPr/>
              <a:t>Common observations: - RNA–protein discordance - Open chromatin without expression - Metabolic changes without transcriptional shifts</a:t>
            </a:r>
          </a:p>
          <a:p>
            <a:pPr lvl="0" indent="0" marL="0">
              <a:buNone/>
            </a:pPr>
            <a:r>
              <a:rPr b="1"/>
              <a:t>Important framing</a:t>
            </a:r>
            <a:r>
              <a:rPr/>
              <a:t> &gt; Disagreement across omics is often the signal, not the noise.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What Is Multi-Omics?</a:t>
            </a:r>
          </a:p>
        </p:txBody>
      </p:sp>
      <p:sp>
        <p:nvSpPr>
          <p:cNvPr id="4" name="Text Placeholder 3"/>
          <p:cNvSpPr>
            <a:spLocks noGrp="1"/>
          </p:cNvSpPr>
          <p:nvPr>
            <p:ph idx="2" sz="half" type="body"/>
          </p:nvPr>
        </p:nvSpPr>
        <p:spPr/>
        <p:txBody>
          <a:bodyPr/>
          <a:lstStyle/>
          <a:p>
            <a:pPr lvl="0" indent="0" marL="1270000">
              <a:buNone/>
            </a:pPr>
            <a:r>
              <a:rPr sz="2000" b="1"/>
              <a:t>Multi-omics analysis</a:t>
            </a:r>
            <a:r>
              <a:rPr sz="2000"/>
              <a:t> integrates multiple molecular data layers measured on the same biological system to capture complementary aspects of regulation, state, and phenotype.</a:t>
            </a:r>
          </a:p>
          <a:p>
            <a:pPr lvl="0" indent="0" marL="0">
              <a:buNone/>
            </a:pPr>
            <a:r>
              <a:rPr b="1"/>
              <a:t>Key idea:</a:t>
            </a:r>
            <a:r>
              <a:rPr/>
              <a:t> Each omics layer provides a partial and complementary view of biology.</a:t>
            </a:r>
          </a:p>
        </p:txBody>
      </p:sp>
      <p:pic>
        <p:nvPicPr>
          <p:cNvPr descr="figures/multi-omics-overview.jpg" id="0" name="Picture 1"/>
          <p:cNvPicPr>
            <a:picLocks noGrp="1" noChangeAspect="1"/>
          </p:cNvPicPr>
          <p:nvPr/>
        </p:nvPicPr>
        <p:blipFill>
          <a:blip r:embed="rId2"/>
          <a:stretch>
            <a:fillRect/>
          </a:stretch>
        </p:blipFill>
        <p:spPr bwMode="auto">
          <a:xfrm>
            <a:off x="3568700" y="838200"/>
            <a:ext cx="5105400" cy="259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Conceptual overview of multi-omics data types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Missing Data in Multi-Omics</a:t>
            </a:r>
          </a:p>
        </p:txBody>
      </p:sp>
      <p:sp>
        <p:nvSpPr>
          <p:cNvPr id="3" name="Content Placeholder 2"/>
          <p:cNvSpPr>
            <a:spLocks noGrp="1"/>
          </p:cNvSpPr>
          <p:nvPr>
            <p:ph idx="1"/>
          </p:nvPr>
        </p:nvSpPr>
        <p:spPr/>
        <p:txBody>
          <a:bodyPr/>
          <a:lstStyle/>
          <a:p>
            <a:pPr lvl="0" indent="0" marL="0">
              <a:buNone/>
            </a:pPr>
            <a:r>
              <a:rPr b="1"/>
              <a:t>Types of missingness</a:t>
            </a:r>
            <a:r>
              <a:rPr/>
              <a:t> - Missing by design (not assayed) - Missing not at random (low abundance) - Platform-specific dropout</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Missingness Matters</a:t>
            </a:r>
          </a:p>
        </p:txBody>
      </p:sp>
      <p:sp>
        <p:nvSpPr>
          <p:cNvPr id="3" name="Content Placeholder 2"/>
          <p:cNvSpPr>
            <a:spLocks noGrp="1"/>
          </p:cNvSpPr>
          <p:nvPr>
            <p:ph idx="1"/>
          </p:nvPr>
        </p:nvSpPr>
        <p:spPr/>
        <p:txBody>
          <a:bodyPr/>
          <a:lstStyle/>
          <a:p>
            <a:pPr lvl="0"/>
            <a:r>
              <a:rPr/>
              <a:t>Breaks naïve integration methods</a:t>
            </a:r>
          </a:p>
          <a:p>
            <a:pPr lvl="0"/>
            <a:r>
              <a:rPr/>
              <a:t>Forces modeling assumptions</a:t>
            </a:r>
          </a:p>
          <a:p>
            <a:pPr lvl="0"/>
            <a:r>
              <a:rPr/>
              <a:t>Limits interpretability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Takeaways</a:t>
            </a:r>
          </a:p>
        </p:txBody>
      </p:sp>
      <p:sp>
        <p:nvSpPr>
          <p:cNvPr id="3" name="Content Placeholder 2"/>
          <p:cNvSpPr>
            <a:spLocks noGrp="1"/>
          </p:cNvSpPr>
          <p:nvPr>
            <p:ph idx="1"/>
          </p:nvPr>
        </p:nvSpPr>
        <p:spPr/>
        <p:txBody>
          <a:bodyPr/>
          <a:lstStyle/>
          <a:p>
            <a:pPr lvl="0"/>
            <a:r>
              <a:rPr/>
              <a:t>Each omics layer answers a different question</a:t>
            </a:r>
          </a:p>
          <a:p>
            <a:pPr lvl="0"/>
            <a:r>
              <a:rPr/>
              <a:t>Multi-omics is a </a:t>
            </a:r>
            <a:r>
              <a:rPr i="1"/>
              <a:t>framework</a:t>
            </a:r>
            <a:r>
              <a:rPr/>
              <a:t>, not a checklist</a:t>
            </a:r>
          </a:p>
          <a:p>
            <a:pPr lvl="0"/>
            <a:r>
              <a:rPr/>
              <a:t>Integration requires careful design</a:t>
            </a:r>
          </a:p>
          <a:p>
            <a:pPr lvl="0"/>
            <a:r>
              <a:rPr/>
              <a:t>Complexity is the cost of biological realism</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Next Session</a:t>
            </a:r>
          </a:p>
        </p:txBody>
      </p:sp>
      <p:sp>
        <p:nvSpPr>
          <p:cNvPr id="3" name="Content Placeholder 2"/>
          <p:cNvSpPr>
            <a:spLocks noGrp="1"/>
          </p:cNvSpPr>
          <p:nvPr>
            <p:ph idx="1"/>
          </p:nvPr>
        </p:nvSpPr>
        <p:spPr/>
        <p:txBody>
          <a:bodyPr/>
          <a:lstStyle/>
          <a:p>
            <a:pPr lvl="0" indent="0" marL="0">
              <a:buNone/>
            </a:pPr>
            <a:r>
              <a:rPr b="1"/>
              <a:t>Session 2: </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Multi-Omics Exists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Central Dogma of Biology</a:t>
            </a:r>
          </a:p>
        </p:txBody>
      </p:sp>
      <p:pic>
        <p:nvPicPr>
          <p:cNvPr descr="figures/central-dogma-multilayer.png" id="0" name="Picture 1"/>
          <p:cNvPicPr>
            <a:picLocks noGrp="1" noChangeAspect="1"/>
          </p:cNvPicPr>
          <p:nvPr/>
        </p:nvPicPr>
        <p:blipFill>
          <a:blip r:embed="rId3"/>
          <a:stretch>
            <a:fillRect/>
          </a:stretch>
        </p:blipFill>
        <p:spPr bwMode="auto">
          <a:xfrm>
            <a:off x="2146300" y="1193800"/>
            <a:ext cx="4851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Multi-layer information flow from genome to metabolome</a:t>
            </a:r>
          </a:p>
        </p:txBody>
      </p:sp>
      <p:sp>
        <p:nvSpPr>
          <p:cNvPr id="3" name="Content Placeholder 2"/>
          <p:cNvSpPr>
            <a:spLocks noGrp="1"/>
          </p:cNvSpPr>
          <p:nvPr>
            <p:ph idx="1"/>
          </p:nvPr>
        </p:nvSpPr>
        <p:spPr/>
        <p:txBody>
          <a:bodyPr/>
          <a:lstStyle/>
          <a:p>
            <a:pPr lvl="0" indent="0" marL="0">
              <a:buNone/>
            </a:pPr>
            <a:r>
              <a:rPr b="1"/>
              <a:t>Genome → Epigenome → Transcriptome → Proteome → Metabolome</a:t>
            </a:r>
          </a:p>
          <a:p>
            <a:pPr lvl="0"/>
            <a:r>
              <a:rPr/>
              <a:t>Information flow is not strictly linear</a:t>
            </a:r>
          </a:p>
          <a:p>
            <a:pPr lvl="0"/>
            <a:r>
              <a:rPr/>
              <a:t>Each layer captures a different biological abstraction</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Genomics</a:t>
            </a:r>
          </a:p>
        </p:txBody>
      </p:sp>
      <p:sp>
        <p:nvSpPr>
          <p:cNvPr id="4" name="Text Placeholder 3"/>
          <p:cNvSpPr>
            <a:spLocks noGrp="1"/>
          </p:cNvSpPr>
          <p:nvPr>
            <p:ph idx="2" sz="half" type="body"/>
          </p:nvPr>
        </p:nvSpPr>
        <p:spPr/>
        <p:txBody>
          <a:bodyPr/>
          <a:lstStyle/>
          <a:p>
            <a:pPr lvl="0" indent="0" marL="0">
              <a:buNone/>
            </a:pPr>
            <a:r>
              <a:rPr b="1"/>
              <a:t>Definition:</a:t>
            </a:r>
            <a:r>
              <a:rPr/>
              <a:t> DNA sequence variation including germline and somatic mutations, copy number alterations, and structural variants</a:t>
            </a:r>
          </a:p>
          <a:p>
            <a:pPr lvl="0" indent="0" marL="0">
              <a:buNone/>
            </a:pPr>
            <a:r>
              <a:rPr b="1"/>
              <a:t>Common technologies:</a:t>
            </a:r>
            <a:r>
              <a:rPr/>
              <a:t> - Whole-genome sequencing (WGS) - Whole-exome sequencing (WES) - Targeted gene panels</a:t>
            </a:r>
          </a:p>
        </p:txBody>
      </p:sp>
      <p:pic>
        <p:nvPicPr>
          <p:cNvPr descr="figures/genomics-technologies.png" id="0" name="Picture 1"/>
          <p:cNvPicPr>
            <a:picLocks noGrp="1" noChangeAspect="1"/>
          </p:cNvPicPr>
          <p:nvPr/>
        </p:nvPicPr>
        <p:blipFill>
          <a:blip r:embed="rId2"/>
          <a:stretch>
            <a:fillRect/>
          </a:stretch>
        </p:blipFill>
        <p:spPr bwMode="auto">
          <a:xfrm>
            <a:off x="3568700" y="482600"/>
            <a:ext cx="5105400" cy="3327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Genomics technology comparison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Genomics: Why It Matters</a:t>
            </a:r>
          </a:p>
        </p:txBody>
      </p:sp>
      <p:pic>
        <p:nvPicPr>
          <p:cNvPr descr="figures/tcga-mutation-landscape.png" id="0" name="Picture 1"/>
          <p:cNvPicPr>
            <a:picLocks noGrp="1" noChangeAspect="1"/>
          </p:cNvPicPr>
          <p:nvPr/>
        </p:nvPicPr>
        <p:blipFill>
          <a:blip r:embed="rId3"/>
          <a:stretch>
            <a:fillRect/>
          </a:stretch>
        </p:blipFill>
        <p:spPr bwMode="auto">
          <a:xfrm>
            <a:off x="2641600" y="1193800"/>
            <a:ext cx="386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TCGA Pan-Cancer mutation landscape showing recurrent drivers</a:t>
            </a:r>
          </a:p>
        </p:txBody>
      </p:sp>
      <p:sp>
        <p:nvSpPr>
          <p:cNvPr id="3" name="Content Placeholder 2"/>
          <p:cNvSpPr>
            <a:spLocks noGrp="1"/>
          </p:cNvSpPr>
          <p:nvPr>
            <p:ph idx="1"/>
          </p:nvPr>
        </p:nvSpPr>
        <p:spPr/>
        <p:txBody>
          <a:bodyPr/>
          <a:lstStyle/>
          <a:p>
            <a:pPr lvl="0" indent="0" marL="0">
              <a:buNone/>
            </a:pPr>
            <a:r>
              <a:rPr b="1"/>
              <a:t>What genomics tells us:</a:t>
            </a:r>
            <a:r>
              <a:rPr/>
              <a:t> - Cancer drivers and susceptibility - Clonal structure and evolution - What </a:t>
            </a:r>
            <a:r>
              <a:rPr i="1"/>
              <a:t>could</a:t>
            </a:r>
            <a:r>
              <a:rPr/>
              <a:t> happen biologically</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Epigenomics</a:t>
            </a:r>
          </a:p>
        </p:txBody>
      </p:sp>
      <p:sp>
        <p:nvSpPr>
          <p:cNvPr id="4" name="Text Placeholder 3"/>
          <p:cNvSpPr>
            <a:spLocks noGrp="1"/>
          </p:cNvSpPr>
          <p:nvPr>
            <p:ph idx="2" sz="half" type="body"/>
          </p:nvPr>
        </p:nvSpPr>
        <p:spPr/>
        <p:txBody>
          <a:bodyPr/>
          <a:lstStyle/>
          <a:p>
            <a:pPr lvl="0" indent="0" marL="0">
              <a:buNone/>
            </a:pPr>
            <a:r>
              <a:rPr b="1"/>
              <a:t>Definition:</a:t>
            </a:r>
            <a:r>
              <a:rPr/>
              <a:t> Chromatin state and DNA modifications that regulate gene accessibility without altering DNA sequence</a:t>
            </a:r>
          </a:p>
          <a:p>
            <a:pPr lvl="0" indent="0" marL="0">
              <a:buNone/>
            </a:pPr>
            <a:r>
              <a:rPr b="1"/>
              <a:t>Common technologies:</a:t>
            </a:r>
            <a:r>
              <a:rPr/>
              <a:t> - ATAC-seq (chromatin accessibility) - ChIP-seq / CUT&amp;RUN (TFs, histone marks) - DNA methylation sequencing (WGBS, RRBS)</a:t>
            </a:r>
          </a:p>
        </p:txBody>
      </p:sp>
      <p:pic>
        <p:nvPicPr>
          <p:cNvPr descr="figures/epigenomics-assays.png" id="0" name="Picture 1"/>
          <p:cNvPicPr>
            <a:picLocks noGrp="1" noChangeAspect="1"/>
          </p:cNvPicPr>
          <p:nvPr/>
        </p:nvPicPr>
        <p:blipFill>
          <a:blip r:embed="rId2"/>
          <a:stretch>
            <a:fillRect/>
          </a:stretch>
        </p:blipFill>
        <p:spPr bwMode="auto">
          <a:xfrm>
            <a:off x="3860800" y="203200"/>
            <a:ext cx="4521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Epigenomics assay types and readouts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Epigenomics: Why It Matters</a:t>
            </a:r>
          </a:p>
        </p:txBody>
      </p:sp>
      <p:pic>
        <p:nvPicPr>
          <p:cNvPr descr="figures/cimp-colorectal.png" id="0" name="Picture 1"/>
          <p:cNvPicPr>
            <a:picLocks noGrp="1" noChangeAspect="1"/>
          </p:cNvPicPr>
          <p:nvPr/>
        </p:nvPicPr>
        <p:blipFill>
          <a:blip r:embed="rId3"/>
          <a:stretch>
            <a:fillRect/>
          </a:stretch>
        </p:blipFill>
        <p:spPr bwMode="auto">
          <a:xfrm>
            <a:off x="3365500" y="1193800"/>
            <a:ext cx="2413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CpG island methylator phenotype in colorectal cancer</a:t>
            </a:r>
          </a:p>
        </p:txBody>
      </p:sp>
      <p:sp>
        <p:nvSpPr>
          <p:cNvPr id="3" name="Content Placeholder 2"/>
          <p:cNvSpPr>
            <a:spLocks noGrp="1"/>
          </p:cNvSpPr>
          <p:nvPr>
            <p:ph idx="1"/>
          </p:nvPr>
        </p:nvSpPr>
        <p:spPr/>
        <p:txBody>
          <a:bodyPr/>
          <a:lstStyle/>
          <a:p>
            <a:pPr lvl="0" indent="0" marL="0">
              <a:buNone/>
            </a:pPr>
            <a:r>
              <a:rPr b="1"/>
              <a:t>What epigenomics tells us:</a:t>
            </a:r>
            <a:r>
              <a:rPr/>
              <a:t> - Regulatory potential - Cell identity and lineage memory - Mechanisms of transcriptional control</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dc:title>
  <dc:creator>Bioinformatics Journal Club</dc:creator>
  <cp:keywords/>
  <dcterms:created xsi:type="dcterms:W3CDTF">2026-02-04T19:52:54Z</dcterms:created>
  <dcterms:modified xsi:type="dcterms:W3CDTF">2026-02-04T19:52:54Z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Definitions, Modalities, and Analysis Frames</vt:lpwstr>
  </property>
  <property fmtid="{D5CDD505-2E9C-101B-9397-08002B2CF9AE}" pid="12" name="toc-title">
    <vt:lpwstr>Table of contents</vt:lpwstr>
  </property>
</Properties>
</file>